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781776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Bahnschrift Light" panose="020B0502040204020203" charset="0"/>
                <a:ea typeface="Inter Bold" pitchFamily="34" charset="-122"/>
                <a:cs typeface="Bahnschrift Light" panose="020B0502040204020203" charset="0"/>
              </a:rPr>
              <a:t>Apparel Shop Sales Analysis</a:t>
            </a:r>
            <a:endParaRPr lang="en-US" sz="4450" dirty="0">
              <a:latin typeface="Bahnschrift Light" panose="020B0502040204020203" charset="0"/>
              <a:cs typeface="Bahnschrift Light" panose="020B0502040204020203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6280190" y="4539496"/>
            <a:ext cx="7556421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Insights from Customer, Sales, and Inventory Data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5157549"/>
            <a:ext cx="7556421" cy="2902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272525"/>
                </a:solidFill>
                <a:latin typeface="Bahnschrift Light" panose="020B0502040204020203" charset="0"/>
                <a:ea typeface="Inter" pitchFamily="34" charset="-122"/>
                <a:cs typeface="Bahnschrift Light" panose="020B0502040204020203" charset="0"/>
              </a:rPr>
              <a:t>Presented by: [</a:t>
            </a:r>
            <a:r>
              <a:rPr lang="en-GB" altLang="en-US" sz="1400" dirty="0">
                <a:solidFill>
                  <a:srgbClr val="272525"/>
                </a:solidFill>
                <a:latin typeface="Bahnschrift Light" panose="020B0502040204020203" charset="0"/>
                <a:ea typeface="Inter" pitchFamily="34" charset="-122"/>
                <a:cs typeface="Bahnschrift Light" panose="020B0502040204020203" charset="0"/>
              </a:rPr>
              <a:t>Vishal M</a:t>
            </a:r>
            <a:r>
              <a:rPr lang="en-US" sz="1400" dirty="0">
                <a:solidFill>
                  <a:srgbClr val="272525"/>
                </a:solidFill>
                <a:latin typeface="Bahnschrift Light" panose="020B0502040204020203" charset="0"/>
                <a:ea typeface="Inter" pitchFamily="34" charset="-122"/>
                <a:cs typeface="Bahnschrift Light" panose="020B0502040204020203" charset="0"/>
              </a:rPr>
              <a:t>] | Internship Project</a:t>
            </a:r>
            <a:endParaRPr lang="en-US" sz="1400" dirty="0">
              <a:latin typeface="Bahnschrift Light" panose="020B0502040204020203" charset="0"/>
              <a:cs typeface="Bahnschrift Light" panose="020B0502040204020203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226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06279" y="3126224"/>
            <a:ext cx="8888373" cy="50446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Predictive Analysis: Forecasting Future Sales</a:t>
            </a:r>
            <a:endParaRPr lang="en-US" sz="3150" dirty="0"/>
          </a:p>
        </p:txBody>
      </p:sp>
      <p:sp>
        <p:nvSpPr>
          <p:cNvPr id="4" name="Text 1"/>
          <p:cNvSpPr/>
          <p:nvPr/>
        </p:nvSpPr>
        <p:spPr>
          <a:xfrm>
            <a:off x="706279" y="3857625"/>
            <a:ext cx="13217843" cy="6457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Leveraging machine learning provides a forward-looking perspective, enabling proactive planning for inventory, staffing, and marketing initiatives.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706279" y="4730353"/>
            <a:ext cx="201811" cy="2521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706279" y="5050393"/>
            <a:ext cx="4271367" cy="22860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7" name="Text 4"/>
          <p:cNvSpPr/>
          <p:nvPr/>
        </p:nvSpPr>
        <p:spPr>
          <a:xfrm>
            <a:off x="706279" y="5196959"/>
            <a:ext cx="3037642" cy="3152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Linear Regression Model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706279" y="5633323"/>
            <a:ext cx="4271367" cy="9686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Linear Regression model was successfully applied to the daily sales trend data to identify underlying patterns.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5179457" y="4730353"/>
            <a:ext cx="201811" cy="2521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5179457" y="5050393"/>
            <a:ext cx="4271367" cy="22860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11" name="Text 8"/>
          <p:cNvSpPr/>
          <p:nvPr/>
        </p:nvSpPr>
        <p:spPr>
          <a:xfrm>
            <a:off x="5179457" y="5196959"/>
            <a:ext cx="2604373" cy="3152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7-Day Sales Forecast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5179457" y="5633323"/>
            <a:ext cx="4271367" cy="9686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model generated a forecast for the next 7 days, providing crucial short-term predictions for business operations.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9652635" y="4730353"/>
            <a:ext cx="201811" cy="25217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9652635" y="5050393"/>
            <a:ext cx="4271367" cy="22860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15" name="Text 12"/>
          <p:cNvSpPr/>
          <p:nvPr/>
        </p:nvSpPr>
        <p:spPr>
          <a:xfrm>
            <a:off x="9652635" y="5196959"/>
            <a:ext cx="4125873" cy="31527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Actual vs. Predicted Visualisation</a:t>
            </a:r>
            <a:endParaRPr lang="en-US" sz="1950" dirty="0"/>
          </a:p>
        </p:txBody>
      </p:sp>
      <p:sp>
        <p:nvSpPr>
          <p:cNvPr id="16" name="Text 13"/>
          <p:cNvSpPr/>
          <p:nvPr/>
        </p:nvSpPr>
        <p:spPr>
          <a:xfrm>
            <a:off x="9652635" y="5633323"/>
            <a:ext cx="4271367" cy="9686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graph comparing actual and predicted sales clearly depicted the model's accuracy and areas of deviation.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706279" y="6980277"/>
            <a:ext cx="13217843" cy="64579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forecasts indicate whether a </a:t>
            </a:r>
            <a:r>
              <a:rPr lang="en-US" sz="1550" dirty="0">
                <a:solidFill>
                  <a:srgbClr val="B05E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predictable growth trend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or </a:t>
            </a:r>
            <a:r>
              <a:rPr lang="en-US" sz="1550" dirty="0">
                <a:solidFill>
                  <a:srgbClr val="B05E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fluctuations</a:t>
            </a: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are expected, directly aiding in strategic stock management and efficient staff planning.</a:t>
            </a:r>
            <a:endParaRPr lang="en-US" sz="15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07418" y="541496"/>
            <a:ext cx="6409968" cy="3721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Project Objectives: Driving Business Growth</a:t>
            </a:r>
            <a:endParaRPr lang="en-US" sz="2300" dirty="0"/>
          </a:p>
        </p:txBody>
      </p:sp>
      <p:sp>
        <p:nvSpPr>
          <p:cNvPr id="4" name="Text 1"/>
          <p:cNvSpPr/>
          <p:nvPr/>
        </p:nvSpPr>
        <p:spPr>
          <a:xfrm>
            <a:off x="6007418" y="1081088"/>
            <a:ext cx="8101965" cy="47648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Our primary aim was to conduct a comprehensive analysis of apparel sales data, providing actionable insights for strategic decision-making within the retail environment.</a:t>
            </a:r>
            <a:endParaRPr lang="en-US" sz="1150" dirty="0"/>
          </a:p>
        </p:txBody>
      </p:sp>
      <p:sp>
        <p:nvSpPr>
          <p:cNvPr id="5" name="Shape 2"/>
          <p:cNvSpPr/>
          <p:nvPr/>
        </p:nvSpPr>
        <p:spPr>
          <a:xfrm>
            <a:off x="6007418" y="1948220"/>
            <a:ext cx="8101965" cy="1096328"/>
          </a:xfrm>
          <a:prstGeom prst="roundRect">
            <a:avLst>
              <a:gd name="adj" fmla="val 6672"/>
            </a:avLst>
          </a:prstGeom>
          <a:solidFill>
            <a:srgbClr val="FFFFFF"/>
          </a:solidFill>
        </p:spPr>
      </p:sp>
      <p:sp>
        <p:nvSpPr>
          <p:cNvPr id="6" name="Shape 3"/>
          <p:cNvSpPr/>
          <p:nvPr/>
        </p:nvSpPr>
        <p:spPr>
          <a:xfrm>
            <a:off x="6007418" y="1932980"/>
            <a:ext cx="8101965" cy="60960"/>
          </a:xfrm>
          <a:prstGeom prst="roundRect">
            <a:avLst>
              <a:gd name="adj" fmla="val 102582"/>
            </a:avLst>
          </a:prstGeom>
          <a:solidFill>
            <a:srgbClr val="4950BC"/>
          </a:solidFill>
        </p:spPr>
      </p:sp>
      <p:sp>
        <p:nvSpPr>
          <p:cNvPr id="7" name="Shape 4"/>
          <p:cNvSpPr/>
          <p:nvPr/>
        </p:nvSpPr>
        <p:spPr>
          <a:xfrm>
            <a:off x="9835098" y="1724978"/>
            <a:ext cx="446603" cy="446603"/>
          </a:xfrm>
          <a:prstGeom prst="roundRect">
            <a:avLst>
              <a:gd name="adj" fmla="val 204746"/>
            </a:avLst>
          </a:prstGeom>
          <a:solidFill>
            <a:srgbClr val="4950BC"/>
          </a:solidFill>
        </p:spPr>
      </p:sp>
      <p:sp>
        <p:nvSpPr>
          <p:cNvPr id="8" name="Text 5"/>
          <p:cNvSpPr/>
          <p:nvPr/>
        </p:nvSpPr>
        <p:spPr>
          <a:xfrm>
            <a:off x="9969044" y="1836658"/>
            <a:ext cx="178594" cy="2232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6171486" y="2320409"/>
            <a:ext cx="1875949" cy="2325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End-to-End Analysis</a:t>
            </a:r>
            <a:endParaRPr lang="en-US" sz="1450" dirty="0"/>
          </a:p>
        </p:txBody>
      </p:sp>
      <p:sp>
        <p:nvSpPr>
          <p:cNvPr id="10" name="Text 7"/>
          <p:cNvSpPr/>
          <p:nvPr/>
        </p:nvSpPr>
        <p:spPr>
          <a:xfrm>
            <a:off x="6171486" y="2642235"/>
            <a:ext cx="7773829" cy="2382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Perform thorough sales and customer analysis across all available data points.</a:t>
            </a:r>
            <a:endParaRPr lang="en-US" sz="1150" dirty="0"/>
          </a:p>
        </p:txBody>
      </p:sp>
      <p:sp>
        <p:nvSpPr>
          <p:cNvPr id="11" name="Shape 8"/>
          <p:cNvSpPr/>
          <p:nvPr/>
        </p:nvSpPr>
        <p:spPr>
          <a:xfrm>
            <a:off x="6007418" y="3416618"/>
            <a:ext cx="8101965" cy="1096328"/>
          </a:xfrm>
          <a:prstGeom prst="roundRect">
            <a:avLst>
              <a:gd name="adj" fmla="val 6672"/>
            </a:avLst>
          </a:prstGeom>
          <a:solidFill>
            <a:srgbClr val="FFFFFF"/>
          </a:solidFill>
        </p:spPr>
      </p:sp>
      <p:sp>
        <p:nvSpPr>
          <p:cNvPr id="12" name="Shape 9"/>
          <p:cNvSpPr/>
          <p:nvPr/>
        </p:nvSpPr>
        <p:spPr>
          <a:xfrm>
            <a:off x="6007418" y="3401378"/>
            <a:ext cx="8101965" cy="60960"/>
          </a:xfrm>
          <a:prstGeom prst="roundRect">
            <a:avLst>
              <a:gd name="adj" fmla="val 102582"/>
            </a:avLst>
          </a:prstGeom>
          <a:solidFill>
            <a:srgbClr val="4950BC"/>
          </a:solidFill>
        </p:spPr>
      </p:sp>
      <p:sp>
        <p:nvSpPr>
          <p:cNvPr id="13" name="Shape 10"/>
          <p:cNvSpPr/>
          <p:nvPr/>
        </p:nvSpPr>
        <p:spPr>
          <a:xfrm>
            <a:off x="9835098" y="3193375"/>
            <a:ext cx="446603" cy="446603"/>
          </a:xfrm>
          <a:prstGeom prst="roundRect">
            <a:avLst>
              <a:gd name="adj" fmla="val 204746"/>
            </a:avLst>
          </a:prstGeom>
          <a:solidFill>
            <a:srgbClr val="4950BC"/>
          </a:solidFill>
        </p:spPr>
      </p:sp>
      <p:sp>
        <p:nvSpPr>
          <p:cNvPr id="14" name="Text 11"/>
          <p:cNvSpPr/>
          <p:nvPr/>
        </p:nvSpPr>
        <p:spPr>
          <a:xfrm>
            <a:off x="9969044" y="3305056"/>
            <a:ext cx="178594" cy="2232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6171486" y="3788807"/>
            <a:ext cx="1861066" cy="2325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Identify Key Trends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171486" y="4110633"/>
            <a:ext cx="7773829" cy="2382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Uncover significant sales trends, customer behaviour patterns, and crucial inventory insights.</a:t>
            </a:r>
            <a:endParaRPr lang="en-US" sz="1150" dirty="0"/>
          </a:p>
        </p:txBody>
      </p:sp>
      <p:sp>
        <p:nvSpPr>
          <p:cNvPr id="17" name="Shape 14"/>
          <p:cNvSpPr/>
          <p:nvPr/>
        </p:nvSpPr>
        <p:spPr>
          <a:xfrm>
            <a:off x="6007418" y="4885015"/>
            <a:ext cx="8101965" cy="1096328"/>
          </a:xfrm>
          <a:prstGeom prst="roundRect">
            <a:avLst>
              <a:gd name="adj" fmla="val 6672"/>
            </a:avLst>
          </a:prstGeom>
          <a:solidFill>
            <a:srgbClr val="FFFFFF"/>
          </a:solidFill>
        </p:spPr>
      </p:sp>
      <p:sp>
        <p:nvSpPr>
          <p:cNvPr id="18" name="Shape 15"/>
          <p:cNvSpPr/>
          <p:nvPr/>
        </p:nvSpPr>
        <p:spPr>
          <a:xfrm>
            <a:off x="6007418" y="4869775"/>
            <a:ext cx="8101965" cy="60960"/>
          </a:xfrm>
          <a:prstGeom prst="roundRect">
            <a:avLst>
              <a:gd name="adj" fmla="val 102582"/>
            </a:avLst>
          </a:prstGeom>
          <a:solidFill>
            <a:srgbClr val="4950BC"/>
          </a:solidFill>
        </p:spPr>
      </p:sp>
      <p:sp>
        <p:nvSpPr>
          <p:cNvPr id="19" name="Shape 16"/>
          <p:cNvSpPr/>
          <p:nvPr/>
        </p:nvSpPr>
        <p:spPr>
          <a:xfrm>
            <a:off x="9835098" y="4661773"/>
            <a:ext cx="446603" cy="446603"/>
          </a:xfrm>
          <a:prstGeom prst="roundRect">
            <a:avLst>
              <a:gd name="adj" fmla="val 204746"/>
            </a:avLst>
          </a:prstGeom>
          <a:solidFill>
            <a:srgbClr val="4950BC"/>
          </a:solidFill>
        </p:spPr>
      </p:sp>
      <p:sp>
        <p:nvSpPr>
          <p:cNvPr id="20" name="Text 17"/>
          <p:cNvSpPr/>
          <p:nvPr/>
        </p:nvSpPr>
        <p:spPr>
          <a:xfrm>
            <a:off x="9969044" y="4773454"/>
            <a:ext cx="178594" cy="2232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400" dirty="0"/>
          </a:p>
        </p:txBody>
      </p:sp>
      <p:sp>
        <p:nvSpPr>
          <p:cNvPr id="21" name="Text 18"/>
          <p:cNvSpPr/>
          <p:nvPr/>
        </p:nvSpPr>
        <p:spPr>
          <a:xfrm>
            <a:off x="6171486" y="5257205"/>
            <a:ext cx="2009894" cy="2325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Evaluate Performance</a:t>
            </a:r>
            <a:endParaRPr lang="en-US" sz="1450" dirty="0"/>
          </a:p>
        </p:txBody>
      </p:sp>
      <p:sp>
        <p:nvSpPr>
          <p:cNvPr id="22" name="Text 19"/>
          <p:cNvSpPr/>
          <p:nvPr/>
        </p:nvSpPr>
        <p:spPr>
          <a:xfrm>
            <a:off x="6171486" y="5579031"/>
            <a:ext cx="7773829" cy="23824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Assess store performance metrics and analyse preferred payment methodologies to optimize operations.</a:t>
            </a:r>
            <a:endParaRPr lang="en-US" sz="1150" dirty="0"/>
          </a:p>
        </p:txBody>
      </p:sp>
      <p:sp>
        <p:nvSpPr>
          <p:cNvPr id="23" name="Shape 20"/>
          <p:cNvSpPr/>
          <p:nvPr/>
        </p:nvSpPr>
        <p:spPr>
          <a:xfrm>
            <a:off x="6007418" y="6353413"/>
            <a:ext cx="8101965" cy="1334572"/>
          </a:xfrm>
          <a:prstGeom prst="roundRect">
            <a:avLst>
              <a:gd name="adj" fmla="val 5481"/>
            </a:avLst>
          </a:prstGeom>
          <a:solidFill>
            <a:srgbClr val="FFFFFF"/>
          </a:solidFill>
        </p:spPr>
      </p:sp>
      <p:sp>
        <p:nvSpPr>
          <p:cNvPr id="24" name="Shape 21"/>
          <p:cNvSpPr/>
          <p:nvPr/>
        </p:nvSpPr>
        <p:spPr>
          <a:xfrm>
            <a:off x="6007418" y="6338173"/>
            <a:ext cx="8101965" cy="60960"/>
          </a:xfrm>
          <a:prstGeom prst="roundRect">
            <a:avLst>
              <a:gd name="adj" fmla="val 102582"/>
            </a:avLst>
          </a:prstGeom>
          <a:solidFill>
            <a:srgbClr val="4950BC"/>
          </a:solidFill>
        </p:spPr>
      </p:sp>
      <p:sp>
        <p:nvSpPr>
          <p:cNvPr id="25" name="Shape 22"/>
          <p:cNvSpPr/>
          <p:nvPr/>
        </p:nvSpPr>
        <p:spPr>
          <a:xfrm>
            <a:off x="9835098" y="6130171"/>
            <a:ext cx="446603" cy="446603"/>
          </a:xfrm>
          <a:prstGeom prst="roundRect">
            <a:avLst>
              <a:gd name="adj" fmla="val 204746"/>
            </a:avLst>
          </a:prstGeom>
          <a:solidFill>
            <a:srgbClr val="4950BC"/>
          </a:solidFill>
        </p:spPr>
      </p:sp>
      <p:sp>
        <p:nvSpPr>
          <p:cNvPr id="26" name="Text 23"/>
          <p:cNvSpPr/>
          <p:nvPr/>
        </p:nvSpPr>
        <p:spPr>
          <a:xfrm>
            <a:off x="9969044" y="6241852"/>
            <a:ext cx="178594" cy="22324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FFFFFF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4</a:t>
            </a:r>
            <a:endParaRPr lang="en-US" sz="1400" dirty="0"/>
          </a:p>
        </p:txBody>
      </p:sp>
      <p:sp>
        <p:nvSpPr>
          <p:cNvPr id="27" name="Text 24"/>
          <p:cNvSpPr/>
          <p:nvPr/>
        </p:nvSpPr>
        <p:spPr>
          <a:xfrm>
            <a:off x="6171486" y="6725603"/>
            <a:ext cx="1861066" cy="23252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4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Predict Future Sales</a:t>
            </a:r>
            <a:endParaRPr lang="en-US" sz="1450" dirty="0"/>
          </a:p>
        </p:txBody>
      </p:sp>
      <p:sp>
        <p:nvSpPr>
          <p:cNvPr id="28" name="Text 25"/>
          <p:cNvSpPr/>
          <p:nvPr/>
        </p:nvSpPr>
        <p:spPr>
          <a:xfrm>
            <a:off x="6171486" y="7047428"/>
            <a:ext cx="7773829" cy="47648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50"/>
              </a:lnSpc>
              <a:buNone/>
            </a:pPr>
            <a:r>
              <a:rPr lang="en-US" sz="11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Utilize machine learning, specifically Linear Regression, to forecast upcoming sales volumes and anticipate market demands.</a:t>
            </a:r>
            <a:endParaRPr lang="en-US" sz="11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78036" y="375523"/>
            <a:ext cx="5997773" cy="34135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Overview: Our Analytical Foundation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478036" y="990005"/>
            <a:ext cx="13674328" cy="218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analysis was founded upon a robust dataset containing vital information pertaining to sales transactions and customer demographics.</a:t>
            </a:r>
            <a:endParaRPr lang="en-US" sz="1050" dirty="0"/>
          </a:p>
        </p:txBody>
      </p:sp>
      <p:sp>
        <p:nvSpPr>
          <p:cNvPr id="4" name="Text 2"/>
          <p:cNvSpPr/>
          <p:nvPr/>
        </p:nvSpPr>
        <p:spPr>
          <a:xfrm>
            <a:off x="478036" y="1498640"/>
            <a:ext cx="2048708" cy="2561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Key Data Columns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78036" y="1891308"/>
            <a:ext cx="6670596" cy="218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4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Date: Transaction date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478036" y="2157532"/>
            <a:ext cx="6670596" cy="218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ProductCategory: E.g., Dresses, T-shirts</a:t>
            </a:r>
            <a:endParaRPr lang="en-US" sz="1050" dirty="0"/>
          </a:p>
        </p:txBody>
      </p:sp>
      <p:sp>
        <p:nvSpPr>
          <p:cNvPr id="7" name="Text 5"/>
          <p:cNvSpPr/>
          <p:nvPr/>
        </p:nvSpPr>
        <p:spPr>
          <a:xfrm>
            <a:off x="478036" y="2423755"/>
            <a:ext cx="6670596" cy="218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Size: E.g., S, M, L, XL</a:t>
            </a:r>
            <a:endParaRPr lang="en-US" sz="1050" dirty="0"/>
          </a:p>
        </p:txBody>
      </p:sp>
      <p:sp>
        <p:nvSpPr>
          <p:cNvPr id="8" name="Text 6"/>
          <p:cNvSpPr/>
          <p:nvPr/>
        </p:nvSpPr>
        <p:spPr>
          <a:xfrm>
            <a:off x="478036" y="2689979"/>
            <a:ext cx="6670596" cy="218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Color: Product colour</a:t>
            </a:r>
            <a:endParaRPr lang="en-US" sz="1050" dirty="0"/>
          </a:p>
        </p:txBody>
      </p:sp>
      <p:sp>
        <p:nvSpPr>
          <p:cNvPr id="9" name="Text 7"/>
          <p:cNvSpPr/>
          <p:nvPr/>
        </p:nvSpPr>
        <p:spPr>
          <a:xfrm>
            <a:off x="478036" y="2956203"/>
            <a:ext cx="6670596" cy="218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Gender: Customer gender</a:t>
            </a:r>
            <a:endParaRPr lang="en-US" sz="1050" dirty="0"/>
          </a:p>
        </p:txBody>
      </p:sp>
      <p:sp>
        <p:nvSpPr>
          <p:cNvPr id="10" name="Text 8"/>
          <p:cNvSpPr/>
          <p:nvPr/>
        </p:nvSpPr>
        <p:spPr>
          <a:xfrm>
            <a:off x="478036" y="3222427"/>
            <a:ext cx="6670596" cy="218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Age: Customer age</a:t>
            </a:r>
            <a:endParaRPr lang="en-US" sz="1050" dirty="0"/>
          </a:p>
        </p:txBody>
      </p:sp>
      <p:sp>
        <p:nvSpPr>
          <p:cNvPr id="11" name="Text 9"/>
          <p:cNvSpPr/>
          <p:nvPr/>
        </p:nvSpPr>
        <p:spPr>
          <a:xfrm>
            <a:off x="478036" y="3488650"/>
            <a:ext cx="6670596" cy="218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StoreLocation: Point of sale</a:t>
            </a:r>
            <a:endParaRPr lang="en-US" sz="1050" dirty="0"/>
          </a:p>
        </p:txBody>
      </p:sp>
      <p:sp>
        <p:nvSpPr>
          <p:cNvPr id="12" name="Text 10"/>
          <p:cNvSpPr/>
          <p:nvPr/>
        </p:nvSpPr>
        <p:spPr>
          <a:xfrm>
            <a:off x="478036" y="3754874"/>
            <a:ext cx="6670596" cy="218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PaymentMode: Method of payment</a:t>
            </a:r>
            <a:endParaRPr lang="en-US" sz="1050" dirty="0"/>
          </a:p>
        </p:txBody>
      </p:sp>
      <p:sp>
        <p:nvSpPr>
          <p:cNvPr id="13" name="Text 11"/>
          <p:cNvSpPr/>
          <p:nvPr/>
        </p:nvSpPr>
        <p:spPr>
          <a:xfrm>
            <a:off x="478036" y="4021098"/>
            <a:ext cx="6670596" cy="21848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TotalAmount: Transaction value</a:t>
            </a:r>
            <a:endParaRPr lang="en-US" sz="1050" dirty="0"/>
          </a:p>
        </p:txBody>
      </p:sp>
      <p:pic>
        <p:nvPicPr>
          <p:cNvPr id="1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439150" y="1567815"/>
            <a:ext cx="5478145" cy="5478145"/>
          </a:xfrm>
          <a:prstGeom prst="rect">
            <a:avLst/>
          </a:prstGeom>
        </p:spPr>
      </p:pic>
      <p:sp>
        <p:nvSpPr>
          <p:cNvPr id="15" name="Text 12"/>
          <p:cNvSpPr/>
          <p:nvPr/>
        </p:nvSpPr>
        <p:spPr>
          <a:xfrm>
            <a:off x="7489388" y="8339852"/>
            <a:ext cx="2048708" cy="2561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Dataset Scale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489388" y="8732520"/>
            <a:ext cx="6670596" cy="43695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700"/>
              </a:lnSpc>
              <a:buNone/>
            </a:pP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dataset comprises </a:t>
            </a:r>
            <a:r>
              <a:rPr lang="en-US" sz="1050" dirty="0">
                <a:solidFill>
                  <a:srgbClr val="5E98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over [insert actual number] records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spanning the period from </a:t>
            </a:r>
            <a:r>
              <a:rPr lang="en-US" sz="1050" dirty="0">
                <a:solidFill>
                  <a:srgbClr val="5E98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[first date]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</a:t>
            </a:r>
            <a:r>
              <a:rPr lang="en-US" sz="1050" dirty="0">
                <a:solidFill>
                  <a:srgbClr val="5E98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[last date]</a:t>
            </a:r>
            <a:r>
              <a:rPr lang="en-US" sz="10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 This extensive range provides a comprehensive view of sales activities.</a:t>
            </a:r>
            <a:endParaRPr lang="en-US" sz="10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808553"/>
            <a:ext cx="7776686" cy="976551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380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Initial Data Exploration: Preparing for Deep Dive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683657" y="2004774"/>
            <a:ext cx="7776686" cy="6250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Before diving into the analysis, meticulous data exploration was conducted to ensure data quality and readiness. This involved several crucial preparatory steps.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83657" y="2849523"/>
            <a:ext cx="3790712" cy="2078236"/>
          </a:xfrm>
          <a:prstGeom prst="roundRect">
            <a:avLst>
              <a:gd name="adj" fmla="val 394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86539" y="3052405"/>
            <a:ext cx="2817019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Missing Values &amp; Types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886539" y="3474720"/>
            <a:ext cx="3384947" cy="12501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Checked for any missing data points and validated data types to ensure consistency and prevent errors in subsequent analyses.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4669631" y="2849523"/>
            <a:ext cx="3790712" cy="2078236"/>
          </a:xfrm>
          <a:prstGeom prst="roundRect">
            <a:avLst>
              <a:gd name="adj" fmla="val 3948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72514" y="3052405"/>
            <a:ext cx="2441734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Summary Statistics</a:t>
            </a:r>
            <a:endParaRPr lang="en-US" sz="1900" dirty="0"/>
          </a:p>
        </p:txBody>
      </p:sp>
      <p:sp>
        <p:nvSpPr>
          <p:cNvPr id="10" name="Text 7"/>
          <p:cNvSpPr/>
          <p:nvPr/>
        </p:nvSpPr>
        <p:spPr>
          <a:xfrm>
            <a:off x="4872514" y="3474720"/>
            <a:ext cx="3384947" cy="125015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Generated descriptive statistics (</a:t>
            </a: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df.describe()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to understand the central tendency, dispersion, and shape of the dataset's distribution.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83657" y="5123021"/>
            <a:ext cx="7776686" cy="1453158"/>
          </a:xfrm>
          <a:prstGeom prst="roundRect">
            <a:avLst>
              <a:gd name="adj" fmla="val 564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86539" y="5325904"/>
            <a:ext cx="2469356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Initial Record Review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886539" y="5748218"/>
            <a:ext cx="7370921" cy="6250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Inspected the first few records (</a:t>
            </a: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df.head()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) to gain an immediate understanding of the data structure and content.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683657" y="6795849"/>
            <a:ext cx="7776686" cy="6250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 confirmation (as demonstrated by </a:t>
            </a: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df.info()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</a:t>
            </a:r>
            <a:r>
              <a:rPr lang="en-US" sz="1500" dirty="0">
                <a:solidFill>
                  <a:srgbClr val="272525"/>
                </a:solidFill>
                <a:highlight>
                  <a:srgbClr val="F2F2F2"/>
                </a:highlight>
                <a:latin typeface="Consolas" panose="020B0609020204030204" pitchFamily="34" charset="0"/>
                <a:ea typeface="Consolas" panose="020B0609020204030204" pitchFamily="34" charset="-122"/>
                <a:cs typeface="Consolas" panose="020B0609020204030204" pitchFamily="34" charset="-120"/>
              </a:rPr>
              <a:t>df.head()</a:t>
            </a: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outputs) assured the integrity and format of the dataset for reliable analysis.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17909" y="328374"/>
            <a:ext cx="5669994" cy="29849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Sales Performance: Uncovering Revenue Drivers</a:t>
            </a:r>
            <a:endParaRPr lang="en-US" sz="1850" dirty="0"/>
          </a:p>
        </p:txBody>
      </p:sp>
      <p:sp>
        <p:nvSpPr>
          <p:cNvPr id="3" name="Text 1"/>
          <p:cNvSpPr/>
          <p:nvPr/>
        </p:nvSpPr>
        <p:spPr>
          <a:xfrm>
            <a:off x="417909" y="865703"/>
            <a:ext cx="13794581" cy="190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detailed examination of sales data revealed significant patterns in product performance and daily revenue generation.</a:t>
            </a:r>
            <a:endParaRPr lang="en-US" sz="900" dirty="0"/>
          </a:p>
        </p:txBody>
      </p:sp>
      <p:sp>
        <p:nvSpPr>
          <p:cNvPr id="4" name="Text 2"/>
          <p:cNvSpPr/>
          <p:nvPr/>
        </p:nvSpPr>
        <p:spPr>
          <a:xfrm>
            <a:off x="417909" y="1310402"/>
            <a:ext cx="2727960" cy="2239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Product Category Performance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417909" y="1653778"/>
            <a:ext cx="7455932" cy="3819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bar chart illustrating total sales per product category clearly indicated </a:t>
            </a:r>
            <a:r>
              <a:rPr lang="en-US" sz="900" dirty="0">
                <a:solidFill>
                  <a:srgbClr val="5E98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which category emerged as the best-selling</a:t>
            </a: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highlighting key revenue contributors.</a:t>
            </a:r>
            <a:endParaRPr lang="en-US" sz="9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7909" y="2170033"/>
            <a:ext cx="7455932" cy="745593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8172688" y="1310402"/>
            <a:ext cx="1791414" cy="2239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4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Daily Sales Trends</a:t>
            </a:r>
            <a:endParaRPr lang="en-US" sz="1400" dirty="0"/>
          </a:p>
        </p:txBody>
      </p:sp>
      <p:sp>
        <p:nvSpPr>
          <p:cNvPr id="8" name="Text 5"/>
          <p:cNvSpPr/>
          <p:nvPr/>
        </p:nvSpPr>
        <p:spPr>
          <a:xfrm>
            <a:off x="8172688" y="1653778"/>
            <a:ext cx="6047303" cy="38195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line chart showcasing sales over time pinpointed specific days with </a:t>
            </a:r>
            <a:r>
              <a:rPr lang="en-US" sz="900" dirty="0">
                <a:solidFill>
                  <a:srgbClr val="5E98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peak sales</a:t>
            </a: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and periods of </a:t>
            </a:r>
            <a:r>
              <a:rPr lang="en-US" sz="900" dirty="0">
                <a:solidFill>
                  <a:srgbClr val="5E98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lower sales</a:t>
            </a: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offering insights into sales seasonality.</a:t>
            </a:r>
            <a:endParaRPr lang="en-US" sz="9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2688" y="2170033"/>
            <a:ext cx="6047303" cy="6047303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17909" y="9894570"/>
            <a:ext cx="13794581" cy="190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500"/>
              </a:lnSpc>
              <a:buNone/>
            </a:pPr>
            <a:r>
              <a:rPr lang="en-US" sz="9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insights are crucial for optimising marketing campaigns and inventory management strategies, ensuring that resources are allocated effectively to high-performing areas and during peak periods.</a:t>
            </a:r>
            <a:endParaRPr lang="en-US" sz="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9581" y="360998"/>
            <a:ext cx="7089338" cy="32825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Customer Demographics: Understanding Our Shoppers</a:t>
            </a:r>
            <a:endParaRPr lang="en-US" sz="2050" dirty="0"/>
          </a:p>
        </p:txBody>
      </p:sp>
      <p:sp>
        <p:nvSpPr>
          <p:cNvPr id="3" name="Text 1"/>
          <p:cNvSpPr/>
          <p:nvPr/>
        </p:nvSpPr>
        <p:spPr>
          <a:xfrm>
            <a:off x="459581" y="951786"/>
            <a:ext cx="13711238" cy="21002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Analysing customer attributes provides a clearer picture of our primary clientele, enabling targeted marketing and product development.</a:t>
            </a:r>
            <a:endParaRPr lang="en-US" sz="1000" dirty="0"/>
          </a:p>
        </p:txBody>
      </p:sp>
      <p:sp>
        <p:nvSpPr>
          <p:cNvPr id="4" name="Text 2"/>
          <p:cNvSpPr/>
          <p:nvPr/>
        </p:nvSpPr>
        <p:spPr>
          <a:xfrm>
            <a:off x="459581" y="1440656"/>
            <a:ext cx="1969651" cy="2461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Gender Distribution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459581" y="1817965"/>
            <a:ext cx="6695480" cy="4200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count plot of male versus female buyers revealed </a:t>
            </a:r>
            <a:r>
              <a:rPr lang="en-US" sz="1000" dirty="0">
                <a:solidFill>
                  <a:srgbClr val="5E98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which gender contributes more significantly to overall sales</a:t>
            </a: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0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9581" y="2385655"/>
            <a:ext cx="6695480" cy="669548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7482959" y="1440656"/>
            <a:ext cx="1969651" cy="24610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Age Distribution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482959" y="1817965"/>
            <a:ext cx="6695480" cy="42005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histogram of customer ages identified the </a:t>
            </a:r>
            <a:r>
              <a:rPr lang="en-US" sz="1000" dirty="0">
                <a:solidFill>
                  <a:srgbClr val="5E98F1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dominant age groups driving sales</a:t>
            </a: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allowing for more tailored product offerings and promotional efforts.</a:t>
            </a:r>
            <a:endParaRPr lang="en-US" sz="1000" dirty="0"/>
          </a:p>
        </p:txBody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2959" y="2385655"/>
            <a:ext cx="6695480" cy="669548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459581" y="9376410"/>
            <a:ext cx="13711238" cy="21002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0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These demographic insights are invaluable for segmenting our customer base and personalising shopping experiences, ultimately fostering greater customer loyalty.</a:t>
            </a:r>
            <a:endParaRPr lang="en-US" sz="1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9140" y="748070"/>
            <a:ext cx="7665720" cy="10556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Inventory Optimisation: Stocking for Success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739140" y="2041208"/>
            <a:ext cx="7665720" cy="10136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Insights derived from inventory analysis are pivotal for ensuring optimal stock levels and product assortment, minimising waste and maximising sales potential.</a:t>
            </a:r>
            <a:endParaRPr lang="en-US" sz="16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140" y="3292435"/>
            <a:ext cx="527923" cy="52792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531025" y="3417808"/>
            <a:ext cx="2639735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Most Popular Sizes</a:t>
            </a:r>
            <a:endParaRPr lang="en-US" sz="2050" dirty="0"/>
          </a:p>
        </p:txBody>
      </p:sp>
      <p:sp>
        <p:nvSpPr>
          <p:cNvPr id="7" name="Text 3"/>
          <p:cNvSpPr/>
          <p:nvPr/>
        </p:nvSpPr>
        <p:spPr>
          <a:xfrm>
            <a:off x="1531025" y="3874413"/>
            <a:ext cx="6873835" cy="6757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count plot highlighted the most frequently purchased sizes (e.g., Small, Medium, Large, Extra Large), guiding procurement decisions.</a:t>
            </a:r>
            <a:endParaRPr lang="en-US" sz="165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140" y="4972526"/>
            <a:ext cx="527923" cy="527923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1531025" y="5097899"/>
            <a:ext cx="2639735" cy="32992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Top-Selling Colours</a:t>
            </a:r>
            <a:endParaRPr lang="en-US" sz="2050" dirty="0"/>
          </a:p>
        </p:txBody>
      </p:sp>
      <p:sp>
        <p:nvSpPr>
          <p:cNvPr id="10" name="Text 5"/>
          <p:cNvSpPr/>
          <p:nvPr/>
        </p:nvSpPr>
        <p:spPr>
          <a:xfrm>
            <a:off x="1531025" y="5554504"/>
            <a:ext cx="6873835" cy="67579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Analysis of colours by frequency identified the most sought-after hues, ensuring popular shades are well-stocked.</a:t>
            </a:r>
            <a:endParaRPr lang="en-US" sz="1650" dirty="0"/>
          </a:p>
        </p:txBody>
      </p:sp>
      <p:sp>
        <p:nvSpPr>
          <p:cNvPr id="11" name="Text 6"/>
          <p:cNvSpPr/>
          <p:nvPr/>
        </p:nvSpPr>
        <p:spPr>
          <a:xfrm>
            <a:off x="739140" y="6467832"/>
            <a:ext cx="7665720" cy="10136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By understanding these preferences, the store can stock the right products in the right quantities, reducing overstocking of slow-moving items and preventing stockouts of popular goods.</a:t>
            </a:r>
            <a:endParaRPr lang="en-US" sz="16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0301" y="734735"/>
            <a:ext cx="7676198" cy="104822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Store Performance: Pinpointing Growth Opportunities</a:t>
            </a:r>
            <a:endParaRPr lang="en-US" sz="3300" dirty="0"/>
          </a:p>
        </p:txBody>
      </p:sp>
      <p:sp>
        <p:nvSpPr>
          <p:cNvPr id="4" name="Text 1"/>
          <p:cNvSpPr/>
          <p:nvPr/>
        </p:nvSpPr>
        <p:spPr>
          <a:xfrm>
            <a:off x="6220301" y="2018824"/>
            <a:ext cx="7676198" cy="100619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Evaluating individual store contributions is essential for identifying top performers and areas requiring attention, facilitating strategic resource allocation.</a:t>
            </a:r>
            <a:endParaRPr lang="en-US" sz="1650" dirty="0"/>
          </a:p>
        </p:txBody>
      </p:sp>
      <p:sp>
        <p:nvSpPr>
          <p:cNvPr id="5" name="Shape 2"/>
          <p:cNvSpPr/>
          <p:nvPr/>
        </p:nvSpPr>
        <p:spPr>
          <a:xfrm>
            <a:off x="6220301" y="3260884"/>
            <a:ext cx="7676198" cy="1558766"/>
          </a:xfrm>
          <a:prstGeom prst="roundRect">
            <a:avLst>
              <a:gd name="adj" fmla="val 3228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6437590" y="3478173"/>
            <a:ext cx="2621161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Sales by Location</a:t>
            </a:r>
            <a:endParaRPr lang="en-US" sz="2050" dirty="0"/>
          </a:p>
        </p:txBody>
      </p:sp>
      <p:sp>
        <p:nvSpPr>
          <p:cNvPr id="7" name="Text 4"/>
          <p:cNvSpPr/>
          <p:nvPr/>
        </p:nvSpPr>
        <p:spPr>
          <a:xfrm>
            <a:off x="6437590" y="3931563"/>
            <a:ext cx="7241619" cy="6707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bar chart showcasing sales by store location clearly visualised </a:t>
            </a:r>
            <a:r>
              <a:rPr lang="en-US" sz="1650" dirty="0">
                <a:solidFill>
                  <a:srgbClr val="FFA44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which store contributes the most revenue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to the business.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6220301" y="5029319"/>
            <a:ext cx="7676198" cy="1558766"/>
          </a:xfrm>
          <a:prstGeom prst="roundRect">
            <a:avLst>
              <a:gd name="adj" fmla="val 32286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437590" y="5246608"/>
            <a:ext cx="3682008" cy="32766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Identifying Underperformers</a:t>
            </a:r>
            <a:endParaRPr lang="en-US" sz="2050" dirty="0"/>
          </a:p>
        </p:txBody>
      </p:sp>
      <p:sp>
        <p:nvSpPr>
          <p:cNvPr id="10" name="Text 7"/>
          <p:cNvSpPr/>
          <p:nvPr/>
        </p:nvSpPr>
        <p:spPr>
          <a:xfrm>
            <a:off x="6437590" y="5699998"/>
            <a:ext cx="7241619" cy="6707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analysis also helped in pinpointing </a:t>
            </a:r>
            <a:r>
              <a:rPr lang="en-US" sz="1650" dirty="0">
                <a:solidFill>
                  <a:srgbClr val="FFA44F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underperforming stores</a:t>
            </a: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allowing for targeted improvement strategies and operational adjustments.</a:t>
            </a:r>
            <a:endParaRPr lang="en-US" sz="1650" dirty="0"/>
          </a:p>
        </p:txBody>
      </p:sp>
      <p:sp>
        <p:nvSpPr>
          <p:cNvPr id="11" name="Text 8"/>
          <p:cNvSpPr/>
          <p:nvPr/>
        </p:nvSpPr>
        <p:spPr>
          <a:xfrm>
            <a:off x="6220301" y="6823948"/>
            <a:ext cx="7676198" cy="6707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Optimising performance across all locations ensures a balanced and robust retail footprint, enabling informed decisions on expansion or re-evaluation.</a:t>
            </a:r>
            <a:endParaRPr lang="en-US" sz="16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60797" y="519232"/>
            <a:ext cx="8375809" cy="47208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700"/>
              </a:lnSpc>
              <a:buNone/>
            </a:pPr>
            <a:r>
              <a:rPr lang="en-US" sz="29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Payment Preferences: Streamlining Checkout</a:t>
            </a:r>
            <a:endParaRPr lang="en-US" sz="2950" dirty="0"/>
          </a:p>
        </p:txBody>
      </p:sp>
      <p:sp>
        <p:nvSpPr>
          <p:cNvPr id="3" name="Text 1"/>
          <p:cNvSpPr/>
          <p:nvPr/>
        </p:nvSpPr>
        <p:spPr>
          <a:xfrm>
            <a:off x="660797" y="1368862"/>
            <a:ext cx="13308806" cy="30206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Understanding customer payment habits is crucial for enhancing the checkout experience and optimising financial operations.</a:t>
            </a:r>
            <a:endParaRPr lang="en-US" sz="14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0797" y="2095738"/>
            <a:ext cx="5047178" cy="5047178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6176129" y="2095738"/>
            <a:ext cx="7800975" cy="1510903"/>
          </a:xfrm>
          <a:prstGeom prst="roundRect">
            <a:avLst>
              <a:gd name="adj" fmla="val 7262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153269" y="2095738"/>
            <a:ext cx="91440" cy="1510903"/>
          </a:xfrm>
          <a:prstGeom prst="roundRect">
            <a:avLst>
              <a:gd name="adj" fmla="val 86734"/>
            </a:avLst>
          </a:prstGeom>
          <a:solidFill>
            <a:srgbClr val="4950BC"/>
          </a:solidFill>
        </p:spPr>
      </p:sp>
      <p:sp>
        <p:nvSpPr>
          <p:cNvPr id="7" name="Text 4"/>
          <p:cNvSpPr/>
          <p:nvPr/>
        </p:nvSpPr>
        <p:spPr>
          <a:xfrm>
            <a:off x="6456283" y="2307312"/>
            <a:ext cx="3365540" cy="2949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Payment Method Distribution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6456283" y="2790944"/>
            <a:ext cx="7309247" cy="6041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count plot of payment methods (Cash, Card, UPI, Wallet) revealed the </a:t>
            </a:r>
            <a:r>
              <a:rPr lang="en-US" sz="1450" dirty="0">
                <a:solidFill>
                  <a:srgbClr val="5CC97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preferred transaction channels</a:t>
            </a: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among customers.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176129" y="3795355"/>
            <a:ext cx="7800975" cy="1510903"/>
          </a:xfrm>
          <a:prstGeom prst="roundRect">
            <a:avLst>
              <a:gd name="adj" fmla="val 7262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6153269" y="3795355"/>
            <a:ext cx="91440" cy="1510903"/>
          </a:xfrm>
          <a:prstGeom prst="roundRect">
            <a:avLst>
              <a:gd name="adj" fmla="val 86734"/>
            </a:avLst>
          </a:prstGeom>
          <a:solidFill>
            <a:srgbClr val="4950BC"/>
          </a:solidFill>
        </p:spPr>
      </p:sp>
      <p:sp>
        <p:nvSpPr>
          <p:cNvPr id="11" name="Text 8"/>
          <p:cNvSpPr/>
          <p:nvPr/>
        </p:nvSpPr>
        <p:spPr>
          <a:xfrm>
            <a:off x="6456283" y="4006929"/>
            <a:ext cx="2418874" cy="2949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Optimising Checkout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6456283" y="4490561"/>
            <a:ext cx="7309247" cy="6041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Insights indicated that the majority of customers preferred </a:t>
            </a:r>
            <a:r>
              <a:rPr lang="en-US" sz="1450" dirty="0">
                <a:solidFill>
                  <a:srgbClr val="5CC97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UPI/Card payments</a:t>
            </a: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guiding efforts to enhance these specific options.</a:t>
            </a:r>
            <a:endParaRPr lang="en-US" sz="1450" dirty="0"/>
          </a:p>
        </p:txBody>
      </p:sp>
      <p:sp>
        <p:nvSpPr>
          <p:cNvPr id="13" name="Text 10"/>
          <p:cNvSpPr/>
          <p:nvPr/>
        </p:nvSpPr>
        <p:spPr>
          <a:xfrm>
            <a:off x="660797" y="7567732"/>
            <a:ext cx="13308806" cy="60412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information assists the business in optimising its checkout infrastructure, potentially by introducing faster card readers or promoting digital payment solutions, leading to smoother transactions and improved customer satisfaction.</a:t>
            </a:r>
            <a:endParaRPr lang="en-US" sz="1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6388</Words>
  <Application>WPS Presentation</Application>
  <PresentationFormat>On-screen Show (16:9)</PresentationFormat>
  <Paragraphs>174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31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42" baseType="lpstr">
      <vt:lpstr>Arial</vt:lpstr>
      <vt:lpstr>SimSun</vt:lpstr>
      <vt:lpstr>Wingdings</vt:lpstr>
      <vt:lpstr>Inter Bold</vt:lpstr>
      <vt:lpstr>Segoe Print</vt:lpstr>
      <vt:lpstr>Inter Bold</vt:lpstr>
      <vt:lpstr>Inter Bold</vt:lpstr>
      <vt:lpstr>Inter</vt:lpstr>
      <vt:lpstr>Inter</vt:lpstr>
      <vt:lpstr>Inter</vt:lpstr>
      <vt:lpstr>Consolas</vt:lpstr>
      <vt:lpstr>Consolas</vt:lpstr>
      <vt:lpstr>Consolas</vt:lpstr>
      <vt:lpstr>Inter Light</vt:lpstr>
      <vt:lpstr>Inter Light</vt:lpstr>
      <vt:lpstr>Inter Light</vt:lpstr>
      <vt:lpstr>Calibri</vt:lpstr>
      <vt:lpstr>Microsoft YaHei</vt:lpstr>
      <vt:lpstr>Arial Unicode MS</vt:lpstr>
      <vt:lpstr>MingLiU-ExtB</vt:lpstr>
      <vt:lpstr>Britannic Bold</vt:lpstr>
      <vt:lpstr>Broadway</vt:lpstr>
      <vt:lpstr>Bodoni MT</vt:lpstr>
      <vt:lpstr>Bookman Old Style</vt:lpstr>
      <vt:lpstr>Book Antiqua</vt:lpstr>
      <vt:lpstr>Berlin Sans FB</vt:lpstr>
      <vt:lpstr>Bell MT</vt:lpstr>
      <vt:lpstr>Bahnschrift Light Condensed</vt:lpstr>
      <vt:lpstr>Bahnschrift Light</vt:lpstr>
      <vt:lpstr>Calibri Light</vt:lpstr>
      <vt:lpstr>Bahnschrift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Manoj Vishal</cp:lastModifiedBy>
  <cp:revision>2</cp:revision>
  <dcterms:created xsi:type="dcterms:W3CDTF">2025-09-10T04:47:00Z</dcterms:created>
  <dcterms:modified xsi:type="dcterms:W3CDTF">2025-09-10T04:55:36Z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721660E606E34AAEA156EE71D2405BC2_12</vt:lpwstr>
  </property>
  <property fmtid="{D5CDD505-2E9C-101B-9397-08002B2CF9AE}" pid="3" name="KSOProductBuildVer">
    <vt:lpwstr>2057-12.2.0.22549</vt:lpwstr>
  </property>
</Properties>
</file>